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72" d="100"/>
          <a:sy n="72" d="100"/>
        </p:scale>
        <p:origin x="-428"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80A6790-88C9-CAB1-3FF8-FB2A4A074682}"/>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xmlns="" id="{F6963531-2142-0F10-6ED0-6A5EA7DFB7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 id="{31B02697-0E80-7670-C080-70BC5488E8AF}"/>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5" name="页脚占位符 4">
            <a:extLst>
              <a:ext uri="{FF2B5EF4-FFF2-40B4-BE49-F238E27FC236}">
                <a16:creationId xmlns:a16="http://schemas.microsoft.com/office/drawing/2014/main" xmlns="" id="{F3A3DCB3-2443-BEA5-F2F5-5425472816B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15E98915-08D8-AAFE-C2F9-896BA5C3A4E9}"/>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3045860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D300BDC-A69D-560D-1095-3D20B6AAC44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xmlns="" id="{E0D96477-FDB3-EAA5-CC7D-DAAF0B589777}"/>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4C182BF0-1BBF-74A7-69B7-0844985C4100}"/>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5" name="页脚占位符 4">
            <a:extLst>
              <a:ext uri="{FF2B5EF4-FFF2-40B4-BE49-F238E27FC236}">
                <a16:creationId xmlns:a16="http://schemas.microsoft.com/office/drawing/2014/main" xmlns="" id="{671F86D9-7FBA-3025-84AC-8FB05D014FA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7602D2B7-F670-A1AF-3059-9F536A5311AD}"/>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3631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D47B6C5C-9F01-F418-0FBE-2754925BC31A}"/>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xmlns="" id="{941D6A03-E8F1-016C-8958-69CFD51D4E5C}"/>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F2B0DF32-33DC-3A3C-594B-BBC6D118A297}"/>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5" name="页脚占位符 4">
            <a:extLst>
              <a:ext uri="{FF2B5EF4-FFF2-40B4-BE49-F238E27FC236}">
                <a16:creationId xmlns:a16="http://schemas.microsoft.com/office/drawing/2014/main" xmlns="" id="{A2BF1206-053B-5632-36F4-1EA19DE311A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49BBD0FD-E6E1-980A-68F0-9EC0DAE14D4D}"/>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325505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2639AF7-2764-583D-A963-D6A1C9445B2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59A10AB6-F503-7D5C-1A5D-7A5C4938C319}"/>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2F636D6D-676E-A335-38D9-9418B0168CDB}"/>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5" name="页脚占位符 4">
            <a:extLst>
              <a:ext uri="{FF2B5EF4-FFF2-40B4-BE49-F238E27FC236}">
                <a16:creationId xmlns:a16="http://schemas.microsoft.com/office/drawing/2014/main" xmlns="" id="{40213D93-2B2C-953B-91F4-1840C6BA1CF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FAFE61D0-CBA8-99B7-F8EC-B567567636AC}"/>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158469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D388BC4-C65B-3873-4082-09D95C6D27CF}"/>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xmlns="" id="{D5C48A61-5CA8-1805-7976-7A3DF7AB56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 id="{D3450E2C-C6EE-01C8-CCC2-3A90E6C9A03D}"/>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5" name="页脚占位符 4">
            <a:extLst>
              <a:ext uri="{FF2B5EF4-FFF2-40B4-BE49-F238E27FC236}">
                <a16:creationId xmlns:a16="http://schemas.microsoft.com/office/drawing/2014/main" xmlns="" id="{5480AF3D-200C-8B4B-C9F1-5E0FFBBAF17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52D8A165-26D5-292A-3588-2087E813E39E}"/>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134514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ED3EA75-6629-B00B-57DA-7FD77BEE167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652AF1C8-8C1F-9DE4-407F-0D59A3EA956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xmlns="" id="{ED06095D-4BFA-F8AE-F4A8-909AB34113C6}"/>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xmlns="" id="{6E9DB46A-B3EC-1705-B8CB-E86ADE6533AA}"/>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6" name="页脚占位符 5">
            <a:extLst>
              <a:ext uri="{FF2B5EF4-FFF2-40B4-BE49-F238E27FC236}">
                <a16:creationId xmlns:a16="http://schemas.microsoft.com/office/drawing/2014/main" xmlns="" id="{70C85223-A618-2FA2-C014-1369A097FC9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D4C280A0-6E6E-7D4D-01DE-8B8DA57A6902}"/>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636031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5F0E8A9-F09C-E32D-96DB-0CBAC9880C6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xmlns="" id="{37AE4679-B2F0-D599-4DC3-DFD507DAB0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xmlns="" id="{8406F8FD-B133-2748-4ED8-CFF6E2B2714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xmlns="" id="{F277CCB4-C163-3649-6E5B-DEA3ABB90C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xmlns="" id="{472EE4D4-D5BD-ECDC-CA8E-8ABA39162373}"/>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xmlns="" id="{1698A1F3-2428-F4F5-C02C-EF20FD31392C}"/>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8" name="页脚占位符 7">
            <a:extLst>
              <a:ext uri="{FF2B5EF4-FFF2-40B4-BE49-F238E27FC236}">
                <a16:creationId xmlns:a16="http://schemas.microsoft.com/office/drawing/2014/main" xmlns="" id="{984FEF6E-39FF-F61C-A96C-0BA5EDD4196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xmlns="" id="{8A70E509-9E29-974A-B8EE-7A35D5A10EF3}"/>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1534616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78AE578-E616-B223-86FA-7E13CA95CBF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78397E72-D214-F838-8343-ACC44884EAEA}"/>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4" name="页脚占位符 3">
            <a:extLst>
              <a:ext uri="{FF2B5EF4-FFF2-40B4-BE49-F238E27FC236}">
                <a16:creationId xmlns:a16="http://schemas.microsoft.com/office/drawing/2014/main" xmlns="" id="{E2D7CAEF-C40B-2A46-5C06-3DD29B3D9EF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FF0CEAC1-C682-A3DD-D30E-A11B0DDB2B97}"/>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455621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341D7EDD-501D-E6F6-7E27-0B0CC6CD54D5}"/>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3" name="页脚占位符 2">
            <a:extLst>
              <a:ext uri="{FF2B5EF4-FFF2-40B4-BE49-F238E27FC236}">
                <a16:creationId xmlns:a16="http://schemas.microsoft.com/office/drawing/2014/main" xmlns="" id="{11638EEB-F3C1-A7B0-1F6F-9BC56E12C59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xmlns="" id="{8856D9FB-F70D-6C9B-A64D-44E4AEC5F58F}"/>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2407691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0CF813A-9C36-B716-DD02-8315D61239F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xmlns="" id="{94E08635-8908-13C7-95AD-F7819C2A89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xmlns="" id="{DB915B81-71C0-BAC6-D8C9-6F5F462C6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C61C84DD-458E-A31B-9A65-8DEC1C4148AF}"/>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6" name="页脚占位符 5">
            <a:extLst>
              <a:ext uri="{FF2B5EF4-FFF2-40B4-BE49-F238E27FC236}">
                <a16:creationId xmlns:a16="http://schemas.microsoft.com/office/drawing/2014/main" xmlns="" id="{A86A29CA-9DB3-11EB-E237-CB837CFB22C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B49B72C2-DC5D-E35A-5170-E1037D3051A7}"/>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1397892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DC7E250-8626-0C83-12D5-0F897DEF7E9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xmlns="" id="{0D37E6E4-7237-3C41-3A34-33CE02F9A1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xmlns="" id="{C3325B42-E5E6-08CA-C104-3FDC01EFD0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EDECC0EE-BD30-0AAD-61B3-0C67415F3CC6}"/>
              </a:ext>
            </a:extLst>
          </p:cNvPr>
          <p:cNvSpPr>
            <a:spLocks noGrp="1"/>
          </p:cNvSpPr>
          <p:nvPr>
            <p:ph type="dt" sz="half" idx="10"/>
          </p:nvPr>
        </p:nvSpPr>
        <p:spPr/>
        <p:txBody>
          <a:bodyPr/>
          <a:lstStyle/>
          <a:p>
            <a:fld id="{E2F23C5B-B2C8-49E2-83A9-409B396F3095}" type="datetimeFigureOut">
              <a:rPr lang="zh-CN" altLang="en-US" smtClean="0"/>
              <a:t>2025/1/8</a:t>
            </a:fld>
            <a:endParaRPr lang="zh-CN" altLang="en-US"/>
          </a:p>
        </p:txBody>
      </p:sp>
      <p:sp>
        <p:nvSpPr>
          <p:cNvPr id="6" name="页脚占位符 5">
            <a:extLst>
              <a:ext uri="{FF2B5EF4-FFF2-40B4-BE49-F238E27FC236}">
                <a16:creationId xmlns:a16="http://schemas.microsoft.com/office/drawing/2014/main" xmlns="" id="{4C52D36E-3FED-769F-B4AC-A68447C7F96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93CC82A6-E055-33F9-E0D6-465F643B807B}"/>
              </a:ext>
            </a:extLst>
          </p:cNvPr>
          <p:cNvSpPr>
            <a:spLocks noGrp="1"/>
          </p:cNvSpPr>
          <p:nvPr>
            <p:ph type="sldNum" sz="quarter" idx="12"/>
          </p:nvPr>
        </p:nvSpPr>
        <p:spPr/>
        <p:txBody>
          <a:body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226451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8CDCDE44-87E5-1435-823B-2C83D76D01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20466EFA-E186-62A2-0306-F569121269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2E86549B-ADCA-C032-3DA7-D2B5C4A463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23C5B-B2C8-49E2-83A9-409B396F3095}" type="datetimeFigureOut">
              <a:rPr lang="zh-CN" altLang="en-US" smtClean="0"/>
              <a:t>2025/1/8</a:t>
            </a:fld>
            <a:endParaRPr lang="zh-CN" altLang="en-US"/>
          </a:p>
        </p:txBody>
      </p:sp>
      <p:sp>
        <p:nvSpPr>
          <p:cNvPr id="5" name="页脚占位符 4">
            <a:extLst>
              <a:ext uri="{FF2B5EF4-FFF2-40B4-BE49-F238E27FC236}">
                <a16:creationId xmlns:a16="http://schemas.microsoft.com/office/drawing/2014/main" xmlns="" id="{EFF9D48A-83BB-AD62-9133-D5C490BBD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2A8AA6A4-BFE3-471B-F6A9-D466832337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0F2DA-0759-42C7-B3F6-D947DFD981D8}" type="slidenum">
              <a:rPr lang="zh-CN" altLang="en-US" smtClean="0"/>
              <a:t>‹Nr.›</a:t>
            </a:fld>
            <a:endParaRPr lang="zh-CN" altLang="en-US"/>
          </a:p>
        </p:txBody>
      </p:sp>
    </p:spTree>
    <p:extLst>
      <p:ext uri="{BB962C8B-B14F-4D97-AF65-F5344CB8AC3E}">
        <p14:creationId xmlns:p14="http://schemas.microsoft.com/office/powerpoint/2010/main" val="1126237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xmlns="" id="{0BF1FF26-AEAA-F735-CC2E-31B9D5839939}"/>
              </a:ext>
            </a:extLst>
          </p:cNvPr>
          <p:cNvPicPr>
            <a:picLocks/>
          </p:cNvPicPr>
          <p:nvPr/>
        </p:nvPicPr>
        <p:blipFill>
          <a:blip r:embed="rId2" cstate="print"/>
          <a:srcRect/>
          <a:stretch/>
        </p:blipFill>
        <p:spPr>
          <a:xfrm>
            <a:off x="1194897" y="1243273"/>
            <a:ext cx="2878340" cy="3870000"/>
          </a:xfrm>
          <a:prstGeom prst="rect">
            <a:avLst/>
          </a:prstGeom>
        </p:spPr>
      </p:pic>
      <p:sp>
        <p:nvSpPr>
          <p:cNvPr id="10" name="文本框 9">
            <a:extLst>
              <a:ext uri="{FF2B5EF4-FFF2-40B4-BE49-F238E27FC236}">
                <a16:creationId xmlns:a16="http://schemas.microsoft.com/office/drawing/2014/main" xmlns="" id="{9FE5A204-D7C2-8B0C-FBA3-7A15AD64B163}"/>
              </a:ext>
            </a:extLst>
          </p:cNvPr>
          <p:cNvSpPr txBox="1"/>
          <p:nvPr/>
        </p:nvSpPr>
        <p:spPr>
          <a:xfrm>
            <a:off x="538567" y="5327964"/>
            <a:ext cx="4191000" cy="348813"/>
          </a:xfrm>
          <a:prstGeom prst="rect">
            <a:avLst/>
          </a:prstGeom>
          <a:noFill/>
        </p:spPr>
        <p:txBody>
          <a:bodyPr wrap="square">
            <a:spAutoFit/>
          </a:bodyPr>
          <a:lstStyle/>
          <a:p>
            <a:pPr algn="ctr">
              <a:lnSpc>
                <a:spcPts val="2000"/>
              </a:lnSpc>
            </a:pPr>
            <a:r>
              <a:rPr lang="en-US" altLang="zh-CN" sz="2000" b="1" kern="100" dirty="0">
                <a:effectLst/>
                <a:latin typeface="Times New Roman" panose="02020603050405020304" pitchFamily="18" charset="0"/>
                <a:ea typeface="等线" panose="02010600030101010101" pitchFamily="2" charset="-122"/>
                <a:cs typeface="Times New Roman" panose="02020603050405020304" pitchFamily="18" charset="0"/>
              </a:rPr>
              <a:t>Prof. Li Hang</a:t>
            </a:r>
            <a:endParaRPr lang="zh-CN" altLang="zh-CN" sz="2000" b="1" kern="1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
        <p:nvSpPr>
          <p:cNvPr id="12" name="文本框 11">
            <a:extLst>
              <a:ext uri="{FF2B5EF4-FFF2-40B4-BE49-F238E27FC236}">
                <a16:creationId xmlns:a16="http://schemas.microsoft.com/office/drawing/2014/main" xmlns="" id="{9308624E-8083-4138-BE60-3534442BBC1E}"/>
              </a:ext>
            </a:extLst>
          </p:cNvPr>
          <p:cNvSpPr txBox="1"/>
          <p:nvPr/>
        </p:nvSpPr>
        <p:spPr>
          <a:xfrm>
            <a:off x="5033820" y="980584"/>
            <a:ext cx="6169890" cy="4371453"/>
          </a:xfrm>
          <a:prstGeom prst="rect">
            <a:avLst/>
          </a:prstGeom>
          <a:noFill/>
        </p:spPr>
        <p:txBody>
          <a:bodyPr wrap="square">
            <a:spAutoFit/>
          </a:bodyPr>
          <a:lstStyle/>
          <a:p>
            <a:pPr algn="just">
              <a:lnSpc>
                <a:spcPts val="2800"/>
              </a:lnSpc>
            </a:pPr>
            <a:r>
              <a:rPr lang="en-US" altLang="zh-CN" b="1" kern="1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Hang Li, PhD, </a:t>
            </a:r>
            <a:r>
              <a:rPr lang="en-US" altLang="zh-CN" kern="1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postdoctoral fellow, associate researcher, master's supervisor, postdoctoral cooperative supervisor, director of the central laboratory of Shenzhen </a:t>
            </a:r>
            <a:r>
              <a:rPr lang="en-US" altLang="zh-CN" kern="100" dirty="0" err="1">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Bao'an</a:t>
            </a:r>
            <a:r>
              <a:rPr lang="en-US" altLang="zh-CN" kern="1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 Chinese Medicine Hospital, visiting scholar at Icahn School of Medicine at Mount Sinai in the United States, high-level talent in </a:t>
            </a:r>
            <a:r>
              <a:rPr lang="en-US" altLang="zh-CN" kern="100" dirty="0" err="1">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Bao'an</a:t>
            </a:r>
            <a:r>
              <a:rPr lang="en-US" altLang="zh-CN" kern="1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 District, specially appointed position talent in Shenzhen's health system, and elite talent in Shenzhen's health care. Main research direction: Basic and clinical research on traditional Chinese medicine treatment of pulmonary fibrosis and lung cancer. Hosted multiple national, provincial, and municipal projects. Youth Editorial Board Member of Traditional Medicine Research Journal. Published over 30 academic papers.</a:t>
            </a:r>
            <a:endParaRPr lang="zh-CN" altLang="zh-CN" kern="100" dirty="0">
              <a:effectLst/>
              <a:latin typeface="等线" panose="02010600030101010101" pitchFamily="2" charset="-122"/>
              <a:ea typeface="等线" panose="02010600030101010101" pitchFamily="2" charset="-122"/>
              <a:cs typeface="宋体" panose="02010600030101010101" pitchFamily="2" charset="-122"/>
            </a:endParaRPr>
          </a:p>
        </p:txBody>
      </p:sp>
    </p:spTree>
    <p:extLst>
      <p:ext uri="{BB962C8B-B14F-4D97-AF65-F5344CB8AC3E}">
        <p14:creationId xmlns:p14="http://schemas.microsoft.com/office/powerpoint/2010/main" val="6105477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Words>
  <Application>Microsoft Office PowerPoint</Application>
  <PresentationFormat>Benutzerdefiniert</PresentationFormat>
  <Paragraphs>2</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Office 主题​​</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zz Gilman</dc:creator>
  <cp:lastModifiedBy>petunia12</cp:lastModifiedBy>
  <cp:revision>27</cp:revision>
  <dcterms:created xsi:type="dcterms:W3CDTF">2024-09-01T05:22:27Z</dcterms:created>
  <dcterms:modified xsi:type="dcterms:W3CDTF">2025-01-08T15:14:53Z</dcterms:modified>
</cp:coreProperties>
</file>